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58" r:id="rId6"/>
    <p:sldId id="259" r:id="rId7"/>
    <p:sldId id="260" r:id="rId8"/>
    <p:sldId id="263" r:id="rId9"/>
    <p:sldId id="268" r:id="rId10"/>
    <p:sldId id="270" r:id="rId11"/>
    <p:sldId id="267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BFBC-40CF-422A-B133-022249461E89}" type="datetimeFigureOut">
              <a:rPr lang="en-AU" smtClean="0"/>
              <a:t>18/07/2022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6EEE-9EAF-444C-85ED-7DF54B4F1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358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BFBC-40CF-422A-B133-022249461E89}" type="datetimeFigureOut">
              <a:rPr lang="en-AU" smtClean="0"/>
              <a:t>18/07/2022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6EEE-9EAF-444C-85ED-7DF54B4F1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009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BFBC-40CF-422A-B133-022249461E89}" type="datetimeFigureOut">
              <a:rPr lang="en-AU" smtClean="0"/>
              <a:t>18/07/2022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6EEE-9EAF-444C-85ED-7DF54B4F1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720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BFBC-40CF-422A-B133-022249461E89}" type="datetimeFigureOut">
              <a:rPr lang="en-AU" smtClean="0"/>
              <a:t>18/07/2022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6EEE-9EAF-444C-85ED-7DF54B4F1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029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BFBC-40CF-422A-B133-022249461E89}" type="datetimeFigureOut">
              <a:rPr lang="en-AU" smtClean="0"/>
              <a:t>18/07/2022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6EEE-9EAF-444C-85ED-7DF54B4F1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266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BFBC-40CF-422A-B133-022249461E89}" type="datetimeFigureOut">
              <a:rPr lang="en-AU" smtClean="0"/>
              <a:t>18/07/2022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6EEE-9EAF-444C-85ED-7DF54B4F1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752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BFBC-40CF-422A-B133-022249461E89}" type="datetimeFigureOut">
              <a:rPr lang="en-AU" smtClean="0"/>
              <a:t>18/07/2022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6EEE-9EAF-444C-85ED-7DF54B4F1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937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BFBC-40CF-422A-B133-022249461E89}" type="datetimeFigureOut">
              <a:rPr lang="en-AU" smtClean="0"/>
              <a:t>18/07/2022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6EEE-9EAF-444C-85ED-7DF54B4F1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846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BFBC-40CF-422A-B133-022249461E89}" type="datetimeFigureOut">
              <a:rPr lang="en-AU" smtClean="0"/>
              <a:t>18/07/2022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6EEE-9EAF-444C-85ED-7DF54B4F1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234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BFBC-40CF-422A-B133-022249461E89}" type="datetimeFigureOut">
              <a:rPr lang="en-AU" smtClean="0"/>
              <a:t>18/07/2022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6EEE-9EAF-444C-85ED-7DF54B4F1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50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BFBC-40CF-422A-B133-022249461E89}" type="datetimeFigureOut">
              <a:rPr lang="en-AU" smtClean="0"/>
              <a:t>18/07/2022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6EEE-9EAF-444C-85ED-7DF54B4F1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397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EBFBC-40CF-422A-B133-022249461E89}" type="datetimeFigureOut">
              <a:rPr lang="en-AU" smtClean="0"/>
              <a:t>18/07/2022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86EEE-9EAF-444C-85ED-7DF54B4F1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672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outreach@excitonscience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29F1CF3-5BAD-3815-CD12-E81A91BF3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02B02E2-9A3C-C259-380F-5A9133AB3200}"/>
              </a:ext>
            </a:extLst>
          </p:cNvPr>
          <p:cNvSpPr txBox="1"/>
          <p:nvPr/>
        </p:nvSpPr>
        <p:spPr>
          <a:xfrm>
            <a:off x="5475250" y="5040351"/>
            <a:ext cx="5174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063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95625" y="3425438"/>
            <a:ext cx="7105388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2542" y="488001"/>
            <a:ext cx="4810524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ENTRANTS’ DETAILS</a:t>
            </a:r>
            <a:endParaRPr lang="en-AU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58357"/>
              </p:ext>
            </p:extLst>
          </p:nvPr>
        </p:nvGraphicFramePr>
        <p:xfrm>
          <a:off x="334537" y="1115122"/>
          <a:ext cx="11541512" cy="54434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7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5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23859">
                  <a:extLst>
                    <a:ext uri="{9D8B030D-6E8A-4147-A177-3AD203B41FA5}">
                      <a16:colId xmlns:a16="http://schemas.microsoft.com/office/drawing/2014/main" val="1902597198"/>
                    </a:ext>
                  </a:extLst>
                </a:gridCol>
              </a:tblGrid>
              <a:tr h="374488"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>
                          <a:latin typeface="Arial"/>
                          <a:cs typeface="Arial"/>
                        </a:rPr>
                        <a:t>TEAM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>
                          <a:latin typeface="Arial"/>
                          <a:cs typeface="Arial"/>
                        </a:rPr>
                        <a:t>Principal contact/ Member 1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>
                          <a:latin typeface="Arial"/>
                          <a:cs typeface="Arial"/>
                        </a:rPr>
                        <a:t>Member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>
                          <a:latin typeface="Arial"/>
                          <a:cs typeface="Arial"/>
                        </a:rPr>
                        <a:t>Member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1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dirty="0">
                          <a:latin typeface="Arial"/>
                          <a:cs typeface="Arial"/>
                        </a:rPr>
                        <a:t>Name (First and Surname)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943">
                <a:tc>
                  <a:txBody>
                    <a:bodyPr/>
                    <a:lstStyle/>
                    <a:p>
                      <a:pPr algn="l"/>
                      <a:r>
                        <a:rPr lang="en-AU" sz="1400" b="0" dirty="0">
                          <a:latin typeface="Arial"/>
                          <a:cs typeface="Arial"/>
                        </a:rPr>
                        <a:t>Role in team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3395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b="0" dirty="0">
                          <a:latin typeface="Arial"/>
                          <a:cs typeface="Arial"/>
                        </a:rPr>
                        <a:t>Name of degree related to design/architecture that you have/will complete and year of graduation (or expected)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779328"/>
                  </a:ext>
                </a:extLst>
              </a:tr>
              <a:tr h="345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dirty="0">
                          <a:latin typeface="Arial"/>
                          <a:cs typeface="Arial"/>
                        </a:rPr>
                        <a:t>Institution of graduation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396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400" b="0" dirty="0">
                          <a:latin typeface="Arial"/>
                          <a:cs typeface="Arial"/>
                        </a:rPr>
                        <a:t>Are you currently working in a design/architecture related workplace?  </a:t>
                      </a:r>
                      <a:endParaRPr lang="en-US" sz="1400" b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400" b="0" dirty="0">
                          <a:latin typeface="Arial"/>
                          <a:cs typeface="Arial"/>
                        </a:rPr>
                        <a:t>If so, please detail employer, job title and duration of employment.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144870"/>
                  </a:ext>
                </a:extLst>
              </a:tr>
              <a:tr h="95339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400" b="0" i="0" u="none" strike="noStrike" noProof="0" dirty="0">
                          <a:latin typeface="Arial"/>
                        </a:rPr>
                        <a:t>Are you completing this competition as a personal or professional </a:t>
                      </a:r>
                      <a:r>
                        <a:rPr lang="en-AU" sz="1400" b="0" i="0" u="none" strike="noStrike" noProof="0">
                          <a:latin typeface="Arial"/>
                        </a:rPr>
                        <a:t>project?  Please detail.</a:t>
                      </a:r>
                      <a:endParaRPr lang="en-US"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979930"/>
                  </a:ext>
                </a:extLst>
              </a:tr>
              <a:tr h="3701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>
                          <a:latin typeface="Arial"/>
                          <a:cs typeface="Arial"/>
                        </a:rPr>
                        <a:t>Email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0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>
                          <a:latin typeface="Arial"/>
                          <a:cs typeface="Arial"/>
                        </a:rPr>
                        <a:t>Contact 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C17263D-E67D-4AD1-BB8B-FDFA0AE29F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249" y="299414"/>
            <a:ext cx="1467858" cy="54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559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6657" y="1484523"/>
            <a:ext cx="10020770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1400" b="0" dirty="0">
                <a:solidFill>
                  <a:srgbClr val="000000"/>
                </a:solidFill>
                <a:effectLst/>
                <a:latin typeface="Arial"/>
                <a:cs typeface="Arial"/>
              </a:rPr>
              <a:t>Provide a brief conceptual statement that outlines your exploration of th</a:t>
            </a:r>
            <a:r>
              <a:rPr lang="en-AU" sz="1400" dirty="0">
                <a:solidFill>
                  <a:srgbClr val="000000"/>
                </a:solidFill>
                <a:latin typeface="Arial"/>
                <a:cs typeface="Arial"/>
              </a:rPr>
              <a:t>e material with particular reference to the ‘good design criteria’ found in the competition brief on page 3, as well as reference to the ‘material </a:t>
            </a:r>
            <a:r>
              <a:rPr lang="en-AU" sz="1400" b="0" dirty="0">
                <a:solidFill>
                  <a:srgbClr val="000000"/>
                </a:solidFill>
                <a:effectLst/>
                <a:latin typeface="Arial"/>
                <a:cs typeface="Arial"/>
              </a:rPr>
              <a:t>brief’</a:t>
            </a:r>
            <a:r>
              <a:rPr lang="en-AU" sz="1400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AU" sz="1400" b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on pages 5 – 7.</a:t>
            </a:r>
            <a:endParaRPr lang="en-AU" sz="14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AU" sz="1600" i="1" dirty="0">
              <a:solidFill>
                <a:srgbClr val="000000"/>
              </a:solidFill>
              <a:highlight>
                <a:srgbClr val="FF00FF"/>
              </a:highlight>
              <a:latin typeface="Arial"/>
              <a:cs typeface="Arial"/>
            </a:endParaRPr>
          </a:p>
          <a:p>
            <a:endParaRPr lang="en-AU" sz="1600" dirty="0">
              <a:highlight>
                <a:srgbClr val="FF00FF"/>
              </a:highligh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46057" y="2400580"/>
            <a:ext cx="8386246" cy="30777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endParaRPr lang="en-AU" sz="1400"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EA85B0-779E-4979-8D88-E310755B08D6}"/>
              </a:ext>
            </a:extLst>
          </p:cNvPr>
          <p:cNvSpPr txBox="1"/>
          <p:nvPr/>
        </p:nvSpPr>
        <p:spPr>
          <a:xfrm>
            <a:off x="732099" y="2049422"/>
            <a:ext cx="95885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Lorem ipsum dolor sit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amet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,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consectetur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adipiscing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elit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, sed do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eiusmod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tempor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incididunt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ut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labore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et dolore magna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aliqua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. Ut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enim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ad minim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veniam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,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quis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nostrud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exercitation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ullamco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laboris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nisi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ut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aliquip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ex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ea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commodo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consequat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. Duis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aute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irure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dolor in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reprehenderit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in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voluptate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velit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esse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cillum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dolore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eu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fugiat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nulla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pariatur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.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Excepteur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sint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occaecat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cupidatat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non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proident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, sunt in culpa qui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officia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deserunt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mollit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anim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id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est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laborum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.</a:t>
            </a:r>
          </a:p>
          <a:p>
            <a:pPr algn="l"/>
            <a:endParaRPr lang="en-US" sz="1400" i="0" u="none" strike="noStrike" baseline="0" dirty="0">
              <a:latin typeface="Arial Nova Light" panose="020B03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4D21F5-34B7-4555-AEEB-D5DBA3F4FF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249" y="299414"/>
            <a:ext cx="1467858" cy="54061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156393-1D83-431E-A14C-B2C077F8E828}"/>
              </a:ext>
            </a:extLst>
          </p:cNvPr>
          <p:cNvSpPr/>
          <p:nvPr/>
        </p:nvSpPr>
        <p:spPr>
          <a:xfrm>
            <a:off x="661039" y="716004"/>
            <a:ext cx="4895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all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en-US" b="1" i="0" cap="all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DESIGN STATEMENT (200 WORDS MAX)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2488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1039" y="716004"/>
            <a:ext cx="3839513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US" b="1" cap="all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n-US" b="1" i="0" cap="all" dirty="0">
                <a:solidFill>
                  <a:srgbClr val="000000"/>
                </a:solidFill>
                <a:effectLst/>
                <a:latin typeface="Arial"/>
                <a:cs typeface="Arial"/>
              </a:rPr>
              <a:t>. DESIGN CONCEPT </a:t>
            </a:r>
            <a:r>
              <a:rPr lang="en-US" b="1" cap="all" dirty="0">
                <a:solidFill>
                  <a:srgbClr val="000000"/>
                </a:solidFill>
                <a:latin typeface="Arial"/>
                <a:cs typeface="Arial"/>
              </a:rPr>
              <a:t>SKETCHES</a:t>
            </a:r>
            <a:endParaRPr lang="en-AU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1224E82-851C-4CE3-9CEB-8BE6B8114603}"/>
              </a:ext>
            </a:extLst>
          </p:cNvPr>
          <p:cNvSpPr/>
          <p:nvPr/>
        </p:nvSpPr>
        <p:spPr>
          <a:xfrm>
            <a:off x="661039" y="1283135"/>
            <a:ext cx="10020770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1400" b="0" dirty="0">
                <a:solidFill>
                  <a:srgbClr val="000000"/>
                </a:solidFill>
                <a:effectLst/>
                <a:latin typeface="Arial"/>
                <a:cs typeface="Arial"/>
              </a:rPr>
              <a:t>Maximum 5 pages of </a:t>
            </a:r>
            <a:r>
              <a:rPr lang="en-AU" sz="1400" dirty="0">
                <a:solidFill>
                  <a:srgbClr val="000000"/>
                </a:solidFill>
                <a:latin typeface="Arial"/>
                <a:cs typeface="Arial"/>
              </a:rPr>
              <a:t>design concept sketches. You may add </a:t>
            </a:r>
            <a:r>
              <a:rPr lang="en-AU" sz="1400" b="0" dirty="0">
                <a:solidFill>
                  <a:srgbClr val="000000"/>
                </a:solidFill>
                <a:effectLst/>
                <a:latin typeface="Arial"/>
                <a:cs typeface="Arial"/>
              </a:rPr>
              <a:t>additional slides to this document if required. Slides could include sketches, drawings, renders, diagrams and annotations.</a:t>
            </a:r>
            <a:r>
              <a:rPr lang="en-AU" sz="1400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endParaRPr lang="en-AU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427E05-94DE-430D-98F5-869C0F74D2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249" y="299414"/>
            <a:ext cx="1467858" cy="54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65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3786" y="593905"/>
            <a:ext cx="2001382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DECLARATIONS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723826" y="1577037"/>
            <a:ext cx="10610335" cy="193899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AU" sz="14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3. Declaration of conflict of interest (if applicable)</a:t>
            </a:r>
            <a:endParaRPr lang="en-AU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AU" sz="1400" b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1400" i="1" dirty="0">
                <a:solidFill>
                  <a:srgbClr val="000000"/>
                </a:solidFill>
                <a:latin typeface="Arial"/>
                <a:cs typeface="Arial"/>
              </a:rPr>
              <a:t>Please declare any known conflicts of interest that you may have in your involvement with this competition at the time of submission, or tick the box below declaring no conflicts.</a:t>
            </a:r>
            <a:endParaRPr lang="en-AU" sz="1400" b="1" i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…………………………………………………………………………………………………………………….. </a:t>
            </a:r>
          </a:p>
          <a:p>
            <a:pPr fontAlgn="base"/>
            <a:r>
              <a:rPr lang="en-A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…………………………………………………………………………………………………………………….. </a:t>
            </a:r>
          </a:p>
          <a:p>
            <a:endParaRPr lang="en-AU" sz="1400" dirty="0">
              <a:latin typeface="Arial"/>
              <a:ea typeface="+mn-lt"/>
              <a:cs typeface="+mn-lt"/>
            </a:endParaRPr>
          </a:p>
          <a:p>
            <a:r>
              <a:rPr lang="en-AU" sz="1400" i="1" dirty="0">
                <a:latin typeface="Arial"/>
                <a:ea typeface="+mn-lt"/>
                <a:cs typeface="+mn-lt"/>
              </a:rPr>
              <a:t>Otherwise</a:t>
            </a:r>
            <a:r>
              <a:rPr lang="en-AU" sz="1400" dirty="0">
                <a:latin typeface="Arial"/>
                <a:ea typeface="+mn-lt"/>
                <a:cs typeface="+mn-lt"/>
              </a:rPr>
              <a:t>: I have no Conflict(s) of Interest</a:t>
            </a:r>
            <a:endParaRPr lang="en-AU" sz="1400" dirty="0">
              <a:latin typeface="Arial"/>
              <a:cs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2B64C5-CA9C-4412-B585-394DE20EB4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249" y="299414"/>
            <a:ext cx="1467858" cy="54061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E353F68-4BDF-4C31-A8CC-189122E77144}"/>
              </a:ext>
            </a:extLst>
          </p:cNvPr>
          <p:cNvSpPr/>
          <p:nvPr/>
        </p:nvSpPr>
        <p:spPr>
          <a:xfrm>
            <a:off x="725649" y="1113866"/>
            <a:ext cx="6096000" cy="369332"/>
          </a:xfrm>
          <a:prstGeom prst="rect">
            <a:avLst/>
          </a:prstGeom>
        </p:spPr>
        <p:txBody>
          <a:bodyPr lIns="91440" tIns="45720" rIns="91440" bIns="45720" anchor="t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TEAM MEMBER 1 NAME:  </a:t>
            </a:r>
            <a:r>
              <a:rPr lang="en-US" dirty="0">
                <a:ea typeface="+mn-lt"/>
                <a:cs typeface="+mn-lt"/>
              </a:rPr>
              <a:t>……………………............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FECC3C-F1EB-4E9A-9BAE-E20FFDE8EF34}"/>
              </a:ext>
            </a:extLst>
          </p:cNvPr>
          <p:cNvSpPr/>
          <p:nvPr/>
        </p:nvSpPr>
        <p:spPr>
          <a:xfrm>
            <a:off x="741547" y="3694688"/>
            <a:ext cx="10610335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AU" sz="14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4. Declaration of s</a:t>
            </a:r>
            <a:r>
              <a:rPr lang="en-AU" sz="1400" b="1" dirty="0">
                <a:solidFill>
                  <a:srgbClr val="000000"/>
                </a:solidFill>
                <a:latin typeface="Arial"/>
                <a:cs typeface="Arial"/>
              </a:rPr>
              <a:t>tudy and employment</a:t>
            </a:r>
            <a:endParaRPr lang="en-AU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AU" sz="1400" b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1400" i="1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AU" sz="1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AU" dirty="0">
                <a:solidFill>
                  <a:srgbClr val="000000"/>
                </a:solidFill>
                <a:latin typeface="Arial"/>
                <a:cs typeface="Arial"/>
              </a:rPr>
              <a:t>…………………….............</a:t>
            </a:r>
            <a:r>
              <a:rPr lang="en-AU" sz="1400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AU" sz="1400" i="1" dirty="0">
                <a:solidFill>
                  <a:srgbClr val="000000"/>
                </a:solidFill>
                <a:latin typeface="Arial"/>
                <a:cs typeface="Arial"/>
              </a:rPr>
              <a:t>declare that the information I have provided in slide 2 of this PowerPoint regarding my study, graduation and employment is true at the time of submission.  </a:t>
            </a:r>
            <a:endParaRPr lang="en-AU" sz="1400" u="sng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E43960-AC2D-4F3C-93D3-81178A284CBD}"/>
              </a:ext>
            </a:extLst>
          </p:cNvPr>
          <p:cNvSpPr/>
          <p:nvPr/>
        </p:nvSpPr>
        <p:spPr>
          <a:xfrm>
            <a:off x="723827" y="4766805"/>
            <a:ext cx="10610335" cy="19338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>
                <a:latin typeface="Arial"/>
                <a:ea typeface="Segoe UI"/>
                <a:cs typeface="Segoe UI"/>
              </a:rPr>
              <a:t>​</a:t>
            </a:r>
            <a:r>
              <a:rPr lang="en-AU" sz="1400" i="1" dirty="0">
                <a:latin typeface="Arial"/>
                <a:ea typeface="Segoe UI"/>
                <a:cs typeface="Arial"/>
              </a:rPr>
              <a:t>I have read and agree to the Exciton Science Terms and Conditions (and the Terms and Conditions as set out in the Design Brief).</a:t>
            </a:r>
            <a:endParaRPr lang="en-AU" sz="1400" i="1" dirty="0">
              <a:latin typeface="Calibri" panose="020F0502020204030204"/>
              <a:ea typeface="Segoe UI"/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AU" sz="1400" i="1" dirty="0">
                <a:latin typeface="Arial"/>
                <a:cs typeface="Arial"/>
              </a:rPr>
              <a:t>I give permission for my design images/sketches/ideas to be published on the Exciton Science website and social media platforms.</a:t>
            </a:r>
          </a:p>
          <a:p>
            <a:pPr>
              <a:lnSpc>
                <a:spcPct val="150000"/>
              </a:lnSpc>
            </a:pPr>
            <a:r>
              <a:rPr lang="en-AU" dirty="0">
                <a:latin typeface="Arial"/>
                <a:ea typeface="Segoe UI"/>
                <a:cs typeface="Segoe UI"/>
              </a:rPr>
              <a:t>​</a:t>
            </a:r>
            <a:r>
              <a:rPr lang="en-AU" sz="1400" i="1" dirty="0">
                <a:latin typeface="Arial"/>
                <a:ea typeface="Segoe UI"/>
                <a:cs typeface="Segoe UI"/>
              </a:rPr>
              <a:t>I g</a:t>
            </a:r>
            <a:r>
              <a:rPr lang="en-AU" sz="1400" i="1" dirty="0">
                <a:latin typeface="Arial"/>
                <a:ea typeface="Segoe UI"/>
                <a:cs typeface="Arial"/>
              </a:rPr>
              <a:t>ive permission for my name/team/photograph to be published on the Exciton Science website and social media platforms.</a:t>
            </a:r>
            <a:endParaRPr lang="en-AU" sz="1400" dirty="0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en-AU" sz="1400" i="1" dirty="0">
                <a:latin typeface="Arial"/>
                <a:ea typeface="Segoe UI"/>
                <a:cs typeface="Segoe UI"/>
              </a:rPr>
              <a:t>I have read and agree to the Exciton Science Light Ideas Design Competition Design brief and Terms and Conditions. </a:t>
            </a:r>
          </a:p>
          <a:p>
            <a:pPr rtl="0">
              <a:lnSpc>
                <a:spcPct val="150000"/>
              </a:lnSpc>
            </a:pPr>
            <a:r>
              <a:rPr lang="en-AU" sz="1400" i="1" dirty="0">
                <a:latin typeface="Arial"/>
                <a:ea typeface="Segoe UI"/>
                <a:cs typeface="Segoe UI"/>
              </a:rPr>
              <a:t>Signature: </a:t>
            </a:r>
            <a:r>
              <a:rPr lang="en-AU" dirty="0">
                <a:latin typeface="Arial"/>
                <a:ea typeface="Segoe UI"/>
                <a:cs typeface="Segoe UI"/>
              </a:rPr>
              <a:t>……………………............</a:t>
            </a:r>
            <a:endParaRPr lang="en-AU" sz="1400" b="1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76F453-4092-4D81-B2A8-8C93D2B23E9F}"/>
              </a:ext>
            </a:extLst>
          </p:cNvPr>
          <p:cNvSpPr/>
          <p:nvPr/>
        </p:nvSpPr>
        <p:spPr>
          <a:xfrm>
            <a:off x="4297992" y="3229802"/>
            <a:ext cx="255373" cy="250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83C1EE-2A65-4037-9A99-5C8F5C61EF34}"/>
              </a:ext>
            </a:extLst>
          </p:cNvPr>
          <p:cNvSpPr/>
          <p:nvPr/>
        </p:nvSpPr>
        <p:spPr>
          <a:xfrm>
            <a:off x="11320332" y="5027435"/>
            <a:ext cx="96146" cy="94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7DE04F-85D3-4500-9101-CD98762B1179}"/>
              </a:ext>
            </a:extLst>
          </p:cNvPr>
          <p:cNvSpPr txBox="1"/>
          <p:nvPr/>
        </p:nvSpPr>
        <p:spPr>
          <a:xfrm>
            <a:off x="1029587" y="4084458"/>
            <a:ext cx="2574851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rgbClr val="0070C0"/>
                </a:solidFill>
              </a:rPr>
              <a:t>Name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8DA145E-F444-4C03-B480-4A03FE4E0434}"/>
              </a:ext>
            </a:extLst>
          </p:cNvPr>
          <p:cNvSpPr/>
          <p:nvPr/>
        </p:nvSpPr>
        <p:spPr>
          <a:xfrm>
            <a:off x="11320332" y="5367885"/>
            <a:ext cx="96146" cy="94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76A2A04-9A0A-4D90-87C1-F5A0B9DD0A67}"/>
              </a:ext>
            </a:extLst>
          </p:cNvPr>
          <p:cNvSpPr/>
          <p:nvPr/>
        </p:nvSpPr>
        <p:spPr>
          <a:xfrm>
            <a:off x="11320332" y="5728643"/>
            <a:ext cx="96146" cy="94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0243C9-8A68-4762-89E6-1E348EE7E477}"/>
              </a:ext>
            </a:extLst>
          </p:cNvPr>
          <p:cNvSpPr/>
          <p:nvPr/>
        </p:nvSpPr>
        <p:spPr>
          <a:xfrm>
            <a:off x="11318968" y="6073681"/>
            <a:ext cx="96146" cy="94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BAA2FD-357D-43D1-AF0F-267F17BFF69B}"/>
              </a:ext>
            </a:extLst>
          </p:cNvPr>
          <p:cNvSpPr txBox="1"/>
          <p:nvPr/>
        </p:nvSpPr>
        <p:spPr>
          <a:xfrm>
            <a:off x="2564738" y="1080413"/>
            <a:ext cx="2574851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rgbClr val="0070C0"/>
                </a:solidFill>
              </a:rPr>
              <a:t>Name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0EA67C8-B062-C24B-3602-AAEC8AB1ED79}"/>
              </a:ext>
            </a:extLst>
          </p:cNvPr>
          <p:cNvSpPr txBox="1"/>
          <p:nvPr/>
        </p:nvSpPr>
        <p:spPr>
          <a:xfrm>
            <a:off x="7060077" y="468133"/>
            <a:ext cx="289796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AU" sz="1400" dirty="0"/>
              <a:t>Please copy tick and place over boxes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7BB252E-9760-4F04-AB18-2FCD951A8A21}"/>
              </a:ext>
            </a:extLst>
          </p:cNvPr>
          <p:cNvSpPr txBox="1">
            <a:spLocks/>
          </p:cNvSpPr>
          <p:nvPr/>
        </p:nvSpPr>
        <p:spPr>
          <a:xfrm>
            <a:off x="9855630" y="384593"/>
            <a:ext cx="392341" cy="4442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000" dirty="0">
                <a:latin typeface="+mn-lt"/>
                <a:sym typeface="Wingdings" panose="05000000000000000000" pitchFamily="2" charset="2"/>
              </a:rPr>
              <a:t></a:t>
            </a:r>
            <a:endParaRPr lang="en-A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190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3786" y="593905"/>
            <a:ext cx="2001382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DECLARATIONS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723826" y="1577037"/>
            <a:ext cx="10610335" cy="193899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AU" sz="14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3. Declaration of conflict of interest (if applicable)</a:t>
            </a:r>
            <a:endParaRPr lang="en-AU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AU" sz="1400" b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1400" i="1" dirty="0">
                <a:solidFill>
                  <a:srgbClr val="000000"/>
                </a:solidFill>
                <a:latin typeface="Arial"/>
                <a:cs typeface="Arial"/>
              </a:rPr>
              <a:t>Please declare any known conflicts of interest that you may have in your involvement with this competition at the time of submission, or tick the box below declaring no conflicts.</a:t>
            </a:r>
            <a:endParaRPr lang="en-AU" sz="1400" b="1" i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…………………………………………………………………………………………………………………….. </a:t>
            </a:r>
          </a:p>
          <a:p>
            <a:pPr fontAlgn="base"/>
            <a:r>
              <a:rPr lang="en-A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…………………………………………………………………………………………………………………….. </a:t>
            </a:r>
          </a:p>
          <a:p>
            <a:endParaRPr lang="en-AU" sz="1400" dirty="0">
              <a:latin typeface="Arial"/>
              <a:ea typeface="+mn-lt"/>
              <a:cs typeface="+mn-lt"/>
            </a:endParaRPr>
          </a:p>
          <a:p>
            <a:r>
              <a:rPr lang="en-AU" sz="1400" i="1" dirty="0">
                <a:latin typeface="Arial"/>
                <a:ea typeface="+mn-lt"/>
                <a:cs typeface="+mn-lt"/>
              </a:rPr>
              <a:t>Otherwise</a:t>
            </a:r>
            <a:r>
              <a:rPr lang="en-AU" sz="1400" dirty="0">
                <a:latin typeface="Arial"/>
                <a:ea typeface="+mn-lt"/>
                <a:cs typeface="+mn-lt"/>
              </a:rPr>
              <a:t>: I have no Conflict(s) of Interest</a:t>
            </a:r>
            <a:endParaRPr lang="en-AU" sz="1400" dirty="0">
              <a:latin typeface="Arial"/>
              <a:cs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2B64C5-CA9C-4412-B585-394DE20EB4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249" y="299414"/>
            <a:ext cx="1467858" cy="54061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E353F68-4BDF-4C31-A8CC-189122E77144}"/>
              </a:ext>
            </a:extLst>
          </p:cNvPr>
          <p:cNvSpPr/>
          <p:nvPr/>
        </p:nvSpPr>
        <p:spPr>
          <a:xfrm>
            <a:off x="725649" y="1113866"/>
            <a:ext cx="6096000" cy="369332"/>
          </a:xfrm>
          <a:prstGeom prst="rect">
            <a:avLst/>
          </a:prstGeom>
        </p:spPr>
        <p:txBody>
          <a:bodyPr lIns="91440" tIns="45720" rIns="91440" bIns="45720" anchor="t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TEAM MEMBER 2 (if applicable) NAME:  </a:t>
            </a:r>
            <a:r>
              <a:rPr lang="en-US" dirty="0">
                <a:ea typeface="+mn-lt"/>
                <a:cs typeface="+mn-lt"/>
              </a:rPr>
              <a:t>……………………............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FECC3C-F1EB-4E9A-9BAE-E20FFDE8EF34}"/>
              </a:ext>
            </a:extLst>
          </p:cNvPr>
          <p:cNvSpPr/>
          <p:nvPr/>
        </p:nvSpPr>
        <p:spPr>
          <a:xfrm>
            <a:off x="741547" y="3694688"/>
            <a:ext cx="10610335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AU" sz="14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4. Declaration of s</a:t>
            </a:r>
            <a:r>
              <a:rPr lang="en-AU" sz="1400" b="1" dirty="0">
                <a:solidFill>
                  <a:srgbClr val="000000"/>
                </a:solidFill>
                <a:latin typeface="Arial"/>
                <a:cs typeface="Arial"/>
              </a:rPr>
              <a:t>tudy and employment</a:t>
            </a:r>
            <a:endParaRPr lang="en-AU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AU" sz="1400" b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1400" i="1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AU" sz="1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AU" dirty="0">
                <a:solidFill>
                  <a:srgbClr val="000000"/>
                </a:solidFill>
                <a:latin typeface="Arial"/>
                <a:cs typeface="Arial"/>
              </a:rPr>
              <a:t>…………………….............</a:t>
            </a:r>
            <a:r>
              <a:rPr lang="en-AU" sz="1400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AU" sz="1400" i="1" dirty="0">
                <a:solidFill>
                  <a:srgbClr val="000000"/>
                </a:solidFill>
                <a:latin typeface="Arial"/>
                <a:cs typeface="Arial"/>
              </a:rPr>
              <a:t>declare that the information I have provided in slide 2 of this PowerPoint regarding my study, graduation and employment is true at the time of submission.  </a:t>
            </a:r>
            <a:endParaRPr lang="en-AU" sz="1400" u="sng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E43960-AC2D-4F3C-93D3-81178A284CBD}"/>
              </a:ext>
            </a:extLst>
          </p:cNvPr>
          <p:cNvSpPr/>
          <p:nvPr/>
        </p:nvSpPr>
        <p:spPr>
          <a:xfrm>
            <a:off x="723827" y="4766805"/>
            <a:ext cx="10610335" cy="19338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>
                <a:latin typeface="Arial"/>
                <a:ea typeface="Segoe UI"/>
                <a:cs typeface="Segoe UI"/>
              </a:rPr>
              <a:t>​</a:t>
            </a:r>
            <a:r>
              <a:rPr lang="en-AU" sz="1400" i="1" dirty="0">
                <a:latin typeface="Arial"/>
                <a:ea typeface="Segoe UI"/>
                <a:cs typeface="Arial"/>
              </a:rPr>
              <a:t>I have read and agree to the Exciton Science Terms and Conditions (and the Terms and Conditions as set out in the Design Brief).</a:t>
            </a:r>
            <a:endParaRPr lang="en-AU" sz="1400" i="1" dirty="0">
              <a:latin typeface="Calibri" panose="020F0502020204030204"/>
              <a:ea typeface="Segoe UI"/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AU" sz="1400" i="1" dirty="0">
                <a:latin typeface="Arial"/>
                <a:cs typeface="Arial"/>
              </a:rPr>
              <a:t>I give permission for my design images/sketches/ideas to be published on the Exciton Science website and social media platforms.</a:t>
            </a:r>
          </a:p>
          <a:p>
            <a:pPr>
              <a:lnSpc>
                <a:spcPct val="150000"/>
              </a:lnSpc>
            </a:pPr>
            <a:r>
              <a:rPr lang="en-AU" dirty="0">
                <a:latin typeface="Arial"/>
                <a:ea typeface="Segoe UI"/>
                <a:cs typeface="Segoe UI"/>
              </a:rPr>
              <a:t>​</a:t>
            </a:r>
            <a:r>
              <a:rPr lang="en-AU" sz="1400" i="1" dirty="0">
                <a:latin typeface="Arial"/>
                <a:ea typeface="Segoe UI"/>
                <a:cs typeface="Segoe UI"/>
              </a:rPr>
              <a:t>I g</a:t>
            </a:r>
            <a:r>
              <a:rPr lang="en-AU" sz="1400" i="1" dirty="0">
                <a:latin typeface="Arial"/>
                <a:ea typeface="Segoe UI"/>
                <a:cs typeface="Arial"/>
              </a:rPr>
              <a:t>ive permission for my name/team/photograph to be published on the Exciton Science website and social media platforms.</a:t>
            </a:r>
            <a:endParaRPr lang="en-AU" sz="1400" dirty="0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en-AU" sz="1400" i="1" dirty="0">
                <a:latin typeface="Arial"/>
                <a:ea typeface="Segoe UI"/>
                <a:cs typeface="Segoe UI"/>
              </a:rPr>
              <a:t>I have read and agree to the Exciton Science Light Ideas Design Competition Design brief and Terms and Conditions. </a:t>
            </a:r>
          </a:p>
          <a:p>
            <a:pPr rtl="0">
              <a:lnSpc>
                <a:spcPct val="150000"/>
              </a:lnSpc>
            </a:pPr>
            <a:r>
              <a:rPr lang="en-AU" sz="1400" i="1" dirty="0">
                <a:latin typeface="Arial"/>
                <a:ea typeface="Segoe UI"/>
                <a:cs typeface="Segoe UI"/>
              </a:rPr>
              <a:t>Signature: </a:t>
            </a:r>
            <a:r>
              <a:rPr lang="en-AU" dirty="0">
                <a:latin typeface="Arial"/>
                <a:ea typeface="Segoe UI"/>
                <a:cs typeface="Segoe UI"/>
              </a:rPr>
              <a:t>……………………............</a:t>
            </a:r>
            <a:endParaRPr lang="en-AU" sz="1400" b="1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76F453-4092-4D81-B2A8-8C93D2B23E9F}"/>
              </a:ext>
            </a:extLst>
          </p:cNvPr>
          <p:cNvSpPr/>
          <p:nvPr/>
        </p:nvSpPr>
        <p:spPr>
          <a:xfrm>
            <a:off x="4297992" y="3229802"/>
            <a:ext cx="255373" cy="250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83C1EE-2A65-4037-9A99-5C8F5C61EF34}"/>
              </a:ext>
            </a:extLst>
          </p:cNvPr>
          <p:cNvSpPr/>
          <p:nvPr/>
        </p:nvSpPr>
        <p:spPr>
          <a:xfrm>
            <a:off x="11320332" y="5027435"/>
            <a:ext cx="96146" cy="94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7DE04F-85D3-4500-9101-CD98762B1179}"/>
              </a:ext>
            </a:extLst>
          </p:cNvPr>
          <p:cNvSpPr txBox="1"/>
          <p:nvPr/>
        </p:nvSpPr>
        <p:spPr>
          <a:xfrm>
            <a:off x="1029587" y="4084458"/>
            <a:ext cx="2574851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rgbClr val="0070C0"/>
                </a:solidFill>
              </a:rPr>
              <a:t>Name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8DA145E-F444-4C03-B480-4A03FE4E0434}"/>
              </a:ext>
            </a:extLst>
          </p:cNvPr>
          <p:cNvSpPr/>
          <p:nvPr/>
        </p:nvSpPr>
        <p:spPr>
          <a:xfrm>
            <a:off x="11320332" y="5367885"/>
            <a:ext cx="96146" cy="94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76A2A04-9A0A-4D90-87C1-F5A0B9DD0A67}"/>
              </a:ext>
            </a:extLst>
          </p:cNvPr>
          <p:cNvSpPr/>
          <p:nvPr/>
        </p:nvSpPr>
        <p:spPr>
          <a:xfrm>
            <a:off x="11320332" y="5728643"/>
            <a:ext cx="96146" cy="94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0243C9-8A68-4762-89E6-1E348EE7E477}"/>
              </a:ext>
            </a:extLst>
          </p:cNvPr>
          <p:cNvSpPr/>
          <p:nvPr/>
        </p:nvSpPr>
        <p:spPr>
          <a:xfrm>
            <a:off x="11318968" y="6073681"/>
            <a:ext cx="96146" cy="94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BAA2FD-357D-43D1-AF0F-267F17BFF69B}"/>
              </a:ext>
            </a:extLst>
          </p:cNvPr>
          <p:cNvSpPr txBox="1"/>
          <p:nvPr/>
        </p:nvSpPr>
        <p:spPr>
          <a:xfrm>
            <a:off x="3769066" y="1080413"/>
            <a:ext cx="2574851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rgbClr val="0070C0"/>
                </a:solidFill>
              </a:rPr>
              <a:t>Name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28CE828-7CCA-3AA8-223D-C4A7405D33D1}"/>
              </a:ext>
            </a:extLst>
          </p:cNvPr>
          <p:cNvSpPr txBox="1"/>
          <p:nvPr/>
        </p:nvSpPr>
        <p:spPr>
          <a:xfrm>
            <a:off x="7060077" y="468133"/>
            <a:ext cx="289796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AU" sz="1400" dirty="0"/>
              <a:t>Please copy tick and place over boxes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23297F8-2F90-CE2A-E947-33B47F614528}"/>
              </a:ext>
            </a:extLst>
          </p:cNvPr>
          <p:cNvSpPr txBox="1">
            <a:spLocks/>
          </p:cNvSpPr>
          <p:nvPr/>
        </p:nvSpPr>
        <p:spPr>
          <a:xfrm>
            <a:off x="9855630" y="384593"/>
            <a:ext cx="392341" cy="4442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000" dirty="0">
                <a:latin typeface="+mn-lt"/>
                <a:sym typeface="Wingdings" panose="05000000000000000000" pitchFamily="2" charset="2"/>
              </a:rPr>
              <a:t></a:t>
            </a:r>
            <a:endParaRPr lang="en-A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9614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3786" y="593905"/>
            <a:ext cx="2001382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DECLARATIONS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723826" y="1577037"/>
            <a:ext cx="10610335" cy="193899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AU" sz="14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3. Declaration of conflict of interest (if applicable)</a:t>
            </a:r>
            <a:endParaRPr lang="en-AU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AU" sz="1400" b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1400" i="1" dirty="0">
                <a:solidFill>
                  <a:srgbClr val="000000"/>
                </a:solidFill>
                <a:latin typeface="Arial"/>
                <a:cs typeface="Arial"/>
              </a:rPr>
              <a:t>Please declare any known conflicts of interest that you may have in your involvement with this competition at the time of submission, or tick the box below declaring no conflicts.</a:t>
            </a:r>
            <a:endParaRPr lang="en-AU" sz="1400" b="1" i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…………………………………………………………………………………………………………………….. </a:t>
            </a:r>
          </a:p>
          <a:p>
            <a:pPr fontAlgn="base"/>
            <a:r>
              <a:rPr lang="en-A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…………………………………………………………………………………………………………………….. </a:t>
            </a:r>
          </a:p>
          <a:p>
            <a:endParaRPr lang="en-AU" sz="1400" dirty="0">
              <a:latin typeface="Arial"/>
              <a:ea typeface="+mn-lt"/>
              <a:cs typeface="+mn-lt"/>
            </a:endParaRPr>
          </a:p>
          <a:p>
            <a:r>
              <a:rPr lang="en-AU" sz="1400" i="1" dirty="0">
                <a:latin typeface="Arial"/>
                <a:ea typeface="+mn-lt"/>
                <a:cs typeface="+mn-lt"/>
              </a:rPr>
              <a:t>Otherwise</a:t>
            </a:r>
            <a:r>
              <a:rPr lang="en-AU" sz="1400" dirty="0">
                <a:latin typeface="Arial"/>
                <a:ea typeface="+mn-lt"/>
                <a:cs typeface="+mn-lt"/>
              </a:rPr>
              <a:t>: I have no Conflict(s) of Interest</a:t>
            </a:r>
            <a:endParaRPr lang="en-AU" sz="1400" dirty="0">
              <a:latin typeface="Arial"/>
              <a:cs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2B64C5-CA9C-4412-B585-394DE20EB4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249" y="299414"/>
            <a:ext cx="1467858" cy="54061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E353F68-4BDF-4C31-A8CC-189122E77144}"/>
              </a:ext>
            </a:extLst>
          </p:cNvPr>
          <p:cNvSpPr/>
          <p:nvPr/>
        </p:nvSpPr>
        <p:spPr>
          <a:xfrm>
            <a:off x="725649" y="1113866"/>
            <a:ext cx="6096000" cy="369332"/>
          </a:xfrm>
          <a:prstGeom prst="rect">
            <a:avLst/>
          </a:prstGeom>
        </p:spPr>
        <p:txBody>
          <a:bodyPr lIns="91440" tIns="45720" rIns="91440" bIns="45720" anchor="t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TEAM MEMBER 3 (if applicable) NAME:  </a:t>
            </a:r>
            <a:r>
              <a:rPr lang="en-US" dirty="0">
                <a:ea typeface="+mn-lt"/>
                <a:cs typeface="+mn-lt"/>
              </a:rPr>
              <a:t>……………………............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FECC3C-F1EB-4E9A-9BAE-E20FFDE8EF34}"/>
              </a:ext>
            </a:extLst>
          </p:cNvPr>
          <p:cNvSpPr/>
          <p:nvPr/>
        </p:nvSpPr>
        <p:spPr>
          <a:xfrm>
            <a:off x="741547" y="3694688"/>
            <a:ext cx="10610335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AU" sz="14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4. Declaration of s</a:t>
            </a:r>
            <a:r>
              <a:rPr lang="en-AU" sz="1400" b="1" dirty="0">
                <a:solidFill>
                  <a:srgbClr val="000000"/>
                </a:solidFill>
                <a:latin typeface="Arial"/>
                <a:cs typeface="Arial"/>
              </a:rPr>
              <a:t>tudy and employment</a:t>
            </a:r>
            <a:endParaRPr lang="en-AU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AU" sz="1400" b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1400" i="1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AU" sz="1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AU" dirty="0">
                <a:solidFill>
                  <a:srgbClr val="000000"/>
                </a:solidFill>
                <a:latin typeface="Arial"/>
                <a:cs typeface="Arial"/>
              </a:rPr>
              <a:t>…………………….............</a:t>
            </a:r>
            <a:r>
              <a:rPr lang="en-AU" sz="1400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AU" sz="1400" i="1" dirty="0">
                <a:solidFill>
                  <a:srgbClr val="000000"/>
                </a:solidFill>
                <a:latin typeface="Arial"/>
                <a:cs typeface="Arial"/>
              </a:rPr>
              <a:t>declare that the information I have provided in slide 2 of this PowerPoint regarding my study, graduation and employment is true at the time of submission.  </a:t>
            </a:r>
            <a:endParaRPr lang="en-AU" sz="1400" u="sng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E43960-AC2D-4F3C-93D3-81178A284CBD}"/>
              </a:ext>
            </a:extLst>
          </p:cNvPr>
          <p:cNvSpPr/>
          <p:nvPr/>
        </p:nvSpPr>
        <p:spPr>
          <a:xfrm>
            <a:off x="723827" y="4766805"/>
            <a:ext cx="10610335" cy="19338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>
                <a:latin typeface="Arial"/>
                <a:ea typeface="Segoe UI"/>
                <a:cs typeface="Segoe UI"/>
              </a:rPr>
              <a:t>​</a:t>
            </a:r>
            <a:r>
              <a:rPr lang="en-AU" sz="1400" i="1" dirty="0">
                <a:latin typeface="Arial"/>
                <a:ea typeface="Segoe UI"/>
                <a:cs typeface="Arial"/>
              </a:rPr>
              <a:t>I have read and agree to the Exciton Science Terms and Conditions (and the Terms and Conditions as set out in the Design Brief).</a:t>
            </a:r>
            <a:endParaRPr lang="en-AU" sz="1400" i="1" dirty="0">
              <a:latin typeface="Calibri" panose="020F0502020204030204"/>
              <a:ea typeface="Segoe UI"/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AU" sz="1400" i="1" dirty="0">
                <a:latin typeface="Arial"/>
                <a:cs typeface="Arial"/>
              </a:rPr>
              <a:t>I give permission for my design images/sketches/ideas to be published on the Exciton Science website and social media platforms.</a:t>
            </a:r>
          </a:p>
          <a:p>
            <a:pPr>
              <a:lnSpc>
                <a:spcPct val="150000"/>
              </a:lnSpc>
            </a:pPr>
            <a:r>
              <a:rPr lang="en-AU" dirty="0">
                <a:latin typeface="Arial"/>
                <a:ea typeface="Segoe UI"/>
                <a:cs typeface="Segoe UI"/>
              </a:rPr>
              <a:t>​</a:t>
            </a:r>
            <a:r>
              <a:rPr lang="en-AU" sz="1400" i="1" dirty="0">
                <a:latin typeface="Arial"/>
                <a:ea typeface="Segoe UI"/>
                <a:cs typeface="Segoe UI"/>
              </a:rPr>
              <a:t>I g</a:t>
            </a:r>
            <a:r>
              <a:rPr lang="en-AU" sz="1400" i="1" dirty="0">
                <a:latin typeface="Arial"/>
                <a:ea typeface="Segoe UI"/>
                <a:cs typeface="Arial"/>
              </a:rPr>
              <a:t>ive permission for my name/team/photograph to be published on the Exciton Science website and social media platforms.</a:t>
            </a:r>
            <a:endParaRPr lang="en-AU" sz="1400" dirty="0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en-AU" sz="1400" i="1" dirty="0">
                <a:latin typeface="Arial"/>
                <a:ea typeface="Segoe UI"/>
                <a:cs typeface="Segoe UI"/>
              </a:rPr>
              <a:t>I have read and agree to the Exciton Science Light Ideas Design Competition Design brief and Terms and Conditions. </a:t>
            </a:r>
          </a:p>
          <a:p>
            <a:pPr rtl="0">
              <a:lnSpc>
                <a:spcPct val="150000"/>
              </a:lnSpc>
            </a:pPr>
            <a:r>
              <a:rPr lang="en-AU" sz="1400" i="1" dirty="0">
                <a:latin typeface="Arial"/>
                <a:ea typeface="Segoe UI"/>
                <a:cs typeface="Segoe UI"/>
              </a:rPr>
              <a:t>Signature: </a:t>
            </a:r>
            <a:r>
              <a:rPr lang="en-AU" dirty="0">
                <a:latin typeface="Arial"/>
                <a:ea typeface="Segoe UI"/>
                <a:cs typeface="Segoe UI"/>
              </a:rPr>
              <a:t>……………………............</a:t>
            </a:r>
            <a:endParaRPr lang="en-AU" sz="1400" b="1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76F453-4092-4D81-B2A8-8C93D2B23E9F}"/>
              </a:ext>
            </a:extLst>
          </p:cNvPr>
          <p:cNvSpPr/>
          <p:nvPr/>
        </p:nvSpPr>
        <p:spPr>
          <a:xfrm>
            <a:off x="4297992" y="3229802"/>
            <a:ext cx="255373" cy="250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A34336-C5F3-4883-A198-43B18FDE8D58}"/>
              </a:ext>
            </a:extLst>
          </p:cNvPr>
          <p:cNvSpPr txBox="1"/>
          <p:nvPr/>
        </p:nvSpPr>
        <p:spPr>
          <a:xfrm>
            <a:off x="7060077" y="468133"/>
            <a:ext cx="289796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AU" sz="1400" dirty="0"/>
              <a:t>Please copy tick and place over boxes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A93B779-D425-4014-B059-5B28238F5C5E}"/>
              </a:ext>
            </a:extLst>
          </p:cNvPr>
          <p:cNvSpPr txBox="1">
            <a:spLocks/>
          </p:cNvSpPr>
          <p:nvPr/>
        </p:nvSpPr>
        <p:spPr>
          <a:xfrm>
            <a:off x="9855630" y="384593"/>
            <a:ext cx="392341" cy="4442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000" dirty="0">
                <a:latin typeface="+mn-lt"/>
                <a:sym typeface="Wingdings" panose="05000000000000000000" pitchFamily="2" charset="2"/>
              </a:rPr>
              <a:t></a:t>
            </a:r>
            <a:endParaRPr lang="en-AU" sz="2000" dirty="0">
              <a:latin typeface="+mn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83C1EE-2A65-4037-9A99-5C8F5C61EF34}"/>
              </a:ext>
            </a:extLst>
          </p:cNvPr>
          <p:cNvSpPr/>
          <p:nvPr/>
        </p:nvSpPr>
        <p:spPr>
          <a:xfrm>
            <a:off x="11320332" y="5027435"/>
            <a:ext cx="96146" cy="94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7DE04F-85D3-4500-9101-CD98762B1179}"/>
              </a:ext>
            </a:extLst>
          </p:cNvPr>
          <p:cNvSpPr txBox="1"/>
          <p:nvPr/>
        </p:nvSpPr>
        <p:spPr>
          <a:xfrm>
            <a:off x="1029587" y="4084458"/>
            <a:ext cx="2574851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rgbClr val="0070C0"/>
                </a:solidFill>
              </a:rPr>
              <a:t>Name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8DA145E-F444-4C03-B480-4A03FE4E0434}"/>
              </a:ext>
            </a:extLst>
          </p:cNvPr>
          <p:cNvSpPr/>
          <p:nvPr/>
        </p:nvSpPr>
        <p:spPr>
          <a:xfrm>
            <a:off x="11320332" y="5367885"/>
            <a:ext cx="96146" cy="94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76A2A04-9A0A-4D90-87C1-F5A0B9DD0A67}"/>
              </a:ext>
            </a:extLst>
          </p:cNvPr>
          <p:cNvSpPr/>
          <p:nvPr/>
        </p:nvSpPr>
        <p:spPr>
          <a:xfrm>
            <a:off x="11320332" y="5728643"/>
            <a:ext cx="96146" cy="94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0243C9-8A68-4762-89E6-1E348EE7E477}"/>
              </a:ext>
            </a:extLst>
          </p:cNvPr>
          <p:cNvSpPr/>
          <p:nvPr/>
        </p:nvSpPr>
        <p:spPr>
          <a:xfrm>
            <a:off x="11318968" y="6073681"/>
            <a:ext cx="96146" cy="94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BAA2FD-357D-43D1-AF0F-267F17BFF69B}"/>
              </a:ext>
            </a:extLst>
          </p:cNvPr>
          <p:cNvSpPr txBox="1"/>
          <p:nvPr/>
        </p:nvSpPr>
        <p:spPr>
          <a:xfrm>
            <a:off x="3769066" y="1080413"/>
            <a:ext cx="2574851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rgbClr val="0070C0"/>
                </a:solidFill>
              </a:rPr>
              <a:t>Name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000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3370" y="1282214"/>
            <a:ext cx="6096000" cy="2462213"/>
          </a:xfrm>
          <a:prstGeom prst="rect">
            <a:avLst/>
          </a:prstGeom>
        </p:spPr>
        <p:txBody>
          <a:bodyPr lIns="91440" tIns="45720" rIns="91440" bIns="45720" anchor="t">
            <a:spAutoFit/>
          </a:bodyPr>
          <a:lstStyle/>
          <a:p>
            <a:pPr fontAlgn="base"/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fontAlgn="base"/>
            <a:endParaRPr lang="en-US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fontAlgn="base"/>
            <a:r>
              <a:rPr lang="en-US" sz="1400" b="1">
                <a:solidFill>
                  <a:srgbClr val="000000"/>
                </a:solidFill>
                <a:latin typeface="Arial"/>
                <a:cs typeface="Arial"/>
              </a:rPr>
              <a:t>Pleasure ensure you have completed </a:t>
            </a: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all of these items</a:t>
            </a:r>
            <a:endParaRPr lang="en-US" sz="1400" b="1" i="0">
              <a:solidFill>
                <a:srgbClr val="000000"/>
              </a:solidFill>
              <a:effectLst/>
              <a:latin typeface="Arial" panose="020B0604020202020204" pitchFamily="34" charset="0"/>
              <a:cs typeface="Arial"/>
            </a:endParaRPr>
          </a:p>
          <a:p>
            <a:pPr fontAlgn="base"/>
            <a:endParaRPr lang="en-US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fontAlgn="base"/>
            <a:r>
              <a:rPr lang="en-US" sz="14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	1. 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Design Statement 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 (200 words max.)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/>
            </a:endParaRPr>
          </a:p>
          <a:p>
            <a:pPr fontAlgn="base"/>
            <a:endParaRPr lang="en-US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fontAlgn="base"/>
            <a:r>
              <a:rPr lang="en-US" sz="14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	2. 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Design Concept</a:t>
            </a:r>
            <a:r>
              <a:rPr lang="en-US" sz="1400">
                <a:solidFill>
                  <a:srgbClr val="000000"/>
                </a:solidFill>
                <a:latin typeface="Arial"/>
                <a:cs typeface="Arial"/>
              </a:rPr>
              <a:t> (no more than 5 slides of images)</a:t>
            </a:r>
          </a:p>
          <a:p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	3. </a:t>
            </a:r>
            <a:r>
              <a:rPr lang="en-US" sz="1400" b="1">
                <a:solidFill>
                  <a:srgbClr val="000000"/>
                </a:solidFill>
                <a:latin typeface="Arial"/>
                <a:cs typeface="Arial"/>
              </a:rPr>
              <a:t>Declaration of conflict of interest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/>
            </a:endParaRPr>
          </a:p>
          <a:p>
            <a:endParaRPr lang="en-US" sz="14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lvl="2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4. </a:t>
            </a:r>
            <a:r>
              <a:rPr lang="en-US" sz="1400" b="1">
                <a:solidFill>
                  <a:srgbClr val="000000"/>
                </a:solidFill>
                <a:latin typeface="Arial"/>
                <a:cs typeface="Arial"/>
              </a:rPr>
              <a:t>Declaration of study and employment</a:t>
            </a:r>
            <a:endParaRPr lang="en-US">
              <a:cs typeface="Calibri" panose="020F050202020403020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8099" y="2155713"/>
            <a:ext cx="255373" cy="250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1" name="Rectangle 10"/>
          <p:cNvSpPr/>
          <p:nvPr/>
        </p:nvSpPr>
        <p:spPr>
          <a:xfrm>
            <a:off x="6248100" y="2576568"/>
            <a:ext cx="255373" cy="250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2B64C5-CA9C-4412-B585-394DE20EB4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249" y="299414"/>
            <a:ext cx="1467858" cy="54061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E805F3B-72E9-4CA8-BEDC-D20FD84D9474}"/>
              </a:ext>
            </a:extLst>
          </p:cNvPr>
          <p:cNvSpPr/>
          <p:nvPr/>
        </p:nvSpPr>
        <p:spPr>
          <a:xfrm>
            <a:off x="6248099" y="3035183"/>
            <a:ext cx="255373" cy="250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3C7075C-F347-4319-91AC-E9B5471DC71E}"/>
              </a:ext>
            </a:extLst>
          </p:cNvPr>
          <p:cNvSpPr/>
          <p:nvPr/>
        </p:nvSpPr>
        <p:spPr>
          <a:xfrm>
            <a:off x="6248099" y="3433903"/>
            <a:ext cx="255373" cy="250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910248-DB87-4E5C-8901-20355410FEC6}"/>
              </a:ext>
            </a:extLst>
          </p:cNvPr>
          <p:cNvSpPr/>
          <p:nvPr/>
        </p:nvSpPr>
        <p:spPr>
          <a:xfrm>
            <a:off x="743786" y="593905"/>
            <a:ext cx="1505540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Arial"/>
                <a:cs typeface="Arial"/>
              </a:rPr>
              <a:t>CHECKLIST</a:t>
            </a:r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94DA754-0C84-4749-B5DB-71DD6B2BAFEF}"/>
              </a:ext>
            </a:extLst>
          </p:cNvPr>
          <p:cNvSpPr/>
          <p:nvPr/>
        </p:nvSpPr>
        <p:spPr>
          <a:xfrm>
            <a:off x="741548" y="4368084"/>
            <a:ext cx="6826917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AU" dirty="0">
                <a:latin typeface="Arial"/>
                <a:ea typeface="Segoe UI"/>
                <a:cs typeface="Segoe UI"/>
              </a:rPr>
              <a:t>​</a:t>
            </a:r>
            <a:r>
              <a:rPr lang="en-AU" sz="1400" dirty="0">
                <a:latin typeface="Arial"/>
                <a:ea typeface="Segoe UI"/>
                <a:cs typeface="Segoe UI"/>
              </a:rPr>
              <a:t>Your final entry should be emailed to </a:t>
            </a:r>
            <a:r>
              <a:rPr lang="en-AU" sz="1400" dirty="0">
                <a:latin typeface="Arial"/>
                <a:ea typeface="Segoe UI"/>
                <a:cs typeface="Segoe UI"/>
                <a:hlinkClick r:id="rId3"/>
              </a:rPr>
              <a:t>outreach@excitonscience.com</a:t>
            </a:r>
            <a:r>
              <a:rPr lang="en-AU" sz="1400" dirty="0">
                <a:latin typeface="Arial"/>
                <a:ea typeface="Segoe UI"/>
                <a:cs typeface="Segoe UI"/>
              </a:rPr>
              <a:t> </a:t>
            </a:r>
            <a:endParaRPr lang="en-AU" sz="1400" i="1" dirty="0">
              <a:latin typeface="Arial"/>
              <a:ea typeface="Segoe UI"/>
              <a:cs typeface="Arial"/>
            </a:endParaRPr>
          </a:p>
          <a:p>
            <a:r>
              <a:rPr lang="en-AU" sz="1400" dirty="0">
                <a:solidFill>
                  <a:srgbClr val="000000"/>
                </a:solidFill>
                <a:latin typeface="Arial"/>
                <a:cs typeface="Segoe UI"/>
              </a:rPr>
              <a:t>By 11.59 pm on Sunday 28 August 2022.</a:t>
            </a:r>
          </a:p>
          <a:p>
            <a:endParaRPr lang="en-AU" sz="1400" dirty="0">
              <a:solidFill>
                <a:srgbClr val="000000"/>
              </a:solidFill>
              <a:latin typeface="Arial"/>
              <a:cs typeface="Segoe UI"/>
            </a:endParaRPr>
          </a:p>
          <a:p>
            <a:r>
              <a:rPr lang="en-AU" sz="1400" dirty="0">
                <a:solidFill>
                  <a:srgbClr val="000000"/>
                </a:solidFill>
                <a:latin typeface="Arial"/>
                <a:cs typeface="Segoe UI"/>
              </a:rPr>
              <a:t>Thank you for your entry to the Exciton Science Light Ideas Design Competition!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426C2F-E6D4-C0CE-A482-A54063563194}"/>
              </a:ext>
            </a:extLst>
          </p:cNvPr>
          <p:cNvSpPr txBox="1"/>
          <p:nvPr/>
        </p:nvSpPr>
        <p:spPr>
          <a:xfrm>
            <a:off x="7060077" y="468133"/>
            <a:ext cx="289796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AU" sz="1400" dirty="0"/>
              <a:t>Please copy tick and place over boxes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F435121-72A4-8C49-CFD2-912E2675FD9F}"/>
              </a:ext>
            </a:extLst>
          </p:cNvPr>
          <p:cNvSpPr txBox="1">
            <a:spLocks/>
          </p:cNvSpPr>
          <p:nvPr/>
        </p:nvSpPr>
        <p:spPr>
          <a:xfrm>
            <a:off x="9855630" y="384593"/>
            <a:ext cx="392341" cy="4442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000" dirty="0">
                <a:latin typeface="+mn-lt"/>
                <a:sym typeface="Wingdings" panose="05000000000000000000" pitchFamily="2" charset="2"/>
              </a:rPr>
              <a:t></a:t>
            </a:r>
            <a:endParaRPr lang="en-A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0561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0EEC66A2462146B55595C943AEA64F" ma:contentTypeVersion="32" ma:contentTypeDescription="Create a new document." ma:contentTypeScope="" ma:versionID="43b1bd474f319fc8666a19f1037b0b35">
  <xsd:schema xmlns:xsd="http://www.w3.org/2001/XMLSchema" xmlns:xs="http://www.w3.org/2001/XMLSchema" xmlns:p="http://schemas.microsoft.com/office/2006/metadata/properties" xmlns:ns2="32259320-7d84-4c60-a9f3-59d159d6f75e" xmlns:ns3="1b996393-98b1-431f-bd3f-bdbdd4691626" targetNamespace="http://schemas.microsoft.com/office/2006/metadata/properties" ma:root="true" ma:fieldsID="ae52d94878285fe210e76913bca5a3ba" ns2:_="" ns3:_="">
    <xsd:import namespace="32259320-7d84-4c60-a9f3-59d159d6f75e"/>
    <xsd:import namespace="1b996393-98b1-431f-bd3f-bdbdd4691626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259320-7d84-4c60-a9f3-59d159d6f75e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30" nillable="true" ma:displayName="Tags" ma:internalName="MediaServiceAutoTags" ma:readOnly="true">
      <xsd:simpleType>
        <xsd:restriction base="dms:Text"/>
      </xsd:simple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996393-98b1-431f-bd3f-bdbdd4691626" elementFormDefault="qualified">
    <xsd:import namespace="http://schemas.microsoft.com/office/2006/documentManagement/types"/>
    <xsd:import namespace="http://schemas.microsoft.com/office/infopath/2007/PartnerControls"/>
    <xsd:element name="SharedWithUsers" ma:index="3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b996393-98b1-431f-bd3f-bdbdd4691626">
      <UserInfo>
        <DisplayName>Iain Strachan</DisplayName>
        <AccountId>16</AccountId>
        <AccountType/>
      </UserInfo>
      <UserInfo>
        <DisplayName>Kate Lowry</DisplayName>
        <AccountId>6</AccountId>
        <AccountType/>
      </UserInfo>
    </SharedWithUsers>
    <Templates xmlns="32259320-7d84-4c60-a9f3-59d159d6f75e" xsi:nil="true"/>
    <NotebookType xmlns="32259320-7d84-4c60-a9f3-59d159d6f75e" xsi:nil="true"/>
    <FolderType xmlns="32259320-7d84-4c60-a9f3-59d159d6f75e" xsi:nil="true"/>
    <CultureName xmlns="32259320-7d84-4c60-a9f3-59d159d6f75e" xsi:nil="true"/>
    <Leaders xmlns="32259320-7d84-4c60-a9f3-59d159d6f75e">
      <UserInfo>
        <DisplayName/>
        <AccountId xsi:nil="true"/>
        <AccountType/>
      </UserInfo>
    </Leaders>
    <Invited_Leaders xmlns="32259320-7d84-4c60-a9f3-59d159d6f75e" xsi:nil="true"/>
    <DefaultSectionNames xmlns="32259320-7d84-4c60-a9f3-59d159d6f75e" xsi:nil="true"/>
    <Has_Leaders_Only_SectionGroup xmlns="32259320-7d84-4c60-a9f3-59d159d6f75e" xsi:nil="true"/>
    <Owner xmlns="32259320-7d84-4c60-a9f3-59d159d6f75e">
      <UserInfo>
        <DisplayName/>
        <AccountId xsi:nil="true"/>
        <AccountType/>
      </UserInfo>
    </Owner>
    <Distribution_Groups xmlns="32259320-7d84-4c60-a9f3-59d159d6f75e" xsi:nil="true"/>
    <TeamsChannelId xmlns="32259320-7d84-4c60-a9f3-59d159d6f75e" xsi:nil="true"/>
    <Math_Settings xmlns="32259320-7d84-4c60-a9f3-59d159d6f75e" xsi:nil="true"/>
    <Members xmlns="32259320-7d84-4c60-a9f3-59d159d6f75e">
      <UserInfo>
        <DisplayName/>
        <AccountId xsi:nil="true"/>
        <AccountType/>
      </UserInfo>
    </Members>
    <AppVersion xmlns="32259320-7d84-4c60-a9f3-59d159d6f75e" xsi:nil="true"/>
    <LMS_Mappings xmlns="32259320-7d84-4c60-a9f3-59d159d6f75e" xsi:nil="true"/>
    <IsNotebookLocked xmlns="32259320-7d84-4c60-a9f3-59d159d6f75e" xsi:nil="true"/>
    <Is_Collaboration_Space_Locked xmlns="32259320-7d84-4c60-a9f3-59d159d6f75e" xsi:nil="true"/>
    <Member_Groups xmlns="32259320-7d84-4c60-a9f3-59d159d6f75e">
      <UserInfo>
        <DisplayName/>
        <AccountId xsi:nil="true"/>
        <AccountType/>
      </UserInfo>
    </Member_Groups>
    <Self_Registration_Enabled xmlns="32259320-7d84-4c60-a9f3-59d159d6f75e" xsi:nil="true"/>
    <Invited_Members xmlns="32259320-7d84-4c60-a9f3-59d159d6f75e" xsi:nil="true"/>
  </documentManagement>
</p:properties>
</file>

<file path=customXml/itemProps1.xml><?xml version="1.0" encoding="utf-8"?>
<ds:datastoreItem xmlns:ds="http://schemas.openxmlformats.org/officeDocument/2006/customXml" ds:itemID="{711261DB-382E-4509-B96C-8891C9F86D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259320-7d84-4c60-a9f3-59d159d6f75e"/>
    <ds:schemaRef ds:uri="1b996393-98b1-431f-bd3f-bdbdd46916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669A92-6D7F-4EB8-9D6C-16BF523F2F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7E75C7-D90E-4B82-A9BC-B853B54B8DB7}">
  <ds:schemaRefs>
    <ds:schemaRef ds:uri="http://schemas.microsoft.com/office/2006/metadata/properties"/>
    <ds:schemaRef ds:uri="http://schemas.microsoft.com/office/infopath/2007/PartnerControls"/>
    <ds:schemaRef ds:uri="1b996393-98b1-431f-bd3f-bdbdd4691626"/>
    <ds:schemaRef ds:uri="32259320-7d84-4c60-a9f3-59d159d6f75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</TotalTime>
  <Words>987</Words>
  <Application>Microsoft Office PowerPoint</Application>
  <PresentationFormat>Widescreen</PresentationFormat>
  <Paragraphs>101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Nova Light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Hobart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Margetts</dc:creator>
  <cp:lastModifiedBy>Joshua Ezackial</cp:lastModifiedBy>
  <cp:revision>899</cp:revision>
  <cp:lastPrinted>2020-05-06T06:31:28Z</cp:lastPrinted>
  <dcterms:created xsi:type="dcterms:W3CDTF">2020-05-06T05:08:55Z</dcterms:created>
  <dcterms:modified xsi:type="dcterms:W3CDTF">2022-07-17T14:55:37Z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0x010100A10EEC66A2462146B55595C943AEA64F</vt:lpwstr>
  </property>
</Properties>
</file>